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4" r:id="rId3"/>
    <p:sldId id="275" r:id="rId4"/>
    <p:sldId id="276" r:id="rId5"/>
    <p:sldId id="277" r:id="rId6"/>
    <p:sldId id="278" r:id="rId7"/>
    <p:sldId id="279" r:id="rId8"/>
    <p:sldId id="280" r:id="rId9"/>
    <p:sldId id="281"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82"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94660"/>
  </p:normalViewPr>
  <p:slideViewPr>
    <p:cSldViewPr snapToGrid="0">
      <p:cViewPr varScale="1">
        <p:scale>
          <a:sx n="62" d="100"/>
          <a:sy n="62" d="100"/>
        </p:scale>
        <p:origin x="9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4/4/2014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4/4/2014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4/4/2014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4/4/2014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4/4/2014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4/4/2014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4/4/2014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4/4/2014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4/4/2014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4/4/2014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4/4/2014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4/4/2014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4/4/2014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4/4/2014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4/4/2014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4/4/2014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4/4/2014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4/4/2014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ihlservices.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4469179"/>
            <a:ext cx="9144000" cy="1641490"/>
          </a:xfrm>
        </p:spPr>
        <p:txBody>
          <a:bodyPr/>
          <a:lstStyle/>
          <a:p>
            <a:r>
              <a:rPr lang="en-US" dirty="0" smtClean="0"/>
              <a:t>Self-Service Kiosk 2014</a:t>
            </a:r>
            <a:endParaRPr lang="en-US" dirty="0"/>
          </a:p>
        </p:txBody>
      </p:sp>
      <p:sp>
        <p:nvSpPr>
          <p:cNvPr id="3" name="Subtitle 2"/>
          <p:cNvSpPr>
            <a:spLocks noGrp="1"/>
          </p:cNvSpPr>
          <p:nvPr>
            <p:ph type="subTitle" idx="1"/>
          </p:nvPr>
        </p:nvSpPr>
        <p:spPr/>
        <p:txBody>
          <a:bodyPr/>
          <a:lstStyle/>
          <a:p>
            <a:r>
              <a:rPr lang="en-US" dirty="0" smtClean="0"/>
              <a:t>A market update by an industry insider…</a:t>
            </a:r>
            <a:endParaRPr lang="en-US" dirty="0"/>
          </a:p>
        </p:txBody>
      </p:sp>
      <p:sp>
        <p:nvSpPr>
          <p:cNvPr id="4" name="TextBox 3"/>
          <p:cNvSpPr txBox="1"/>
          <p:nvPr/>
        </p:nvSpPr>
        <p:spPr>
          <a:xfrm>
            <a:off x="9345168" y="6327648"/>
            <a:ext cx="2313432" cy="369332"/>
          </a:xfrm>
          <a:prstGeom prst="rect">
            <a:avLst/>
          </a:prstGeom>
          <a:noFill/>
        </p:spPr>
        <p:txBody>
          <a:bodyPr wrap="square" rtlCol="0">
            <a:spAutoFit/>
          </a:bodyPr>
          <a:lstStyle/>
          <a:p>
            <a:r>
              <a:rPr lang="en-US" i="1" dirty="0" smtClean="0"/>
              <a:t>April 4</a:t>
            </a:r>
            <a:r>
              <a:rPr lang="en-US" i="1" dirty="0" smtClean="0"/>
              <a:t>, </a:t>
            </a:r>
            <a:r>
              <a:rPr lang="en-US" i="1" dirty="0" smtClean="0"/>
              <a:t>2014</a:t>
            </a:r>
            <a:endParaRPr lang="en-US" i="1" dirty="0"/>
          </a:p>
        </p:txBody>
      </p:sp>
    </p:spTree>
    <p:extLst>
      <p:ext uri="{BB962C8B-B14F-4D97-AF65-F5344CB8AC3E}">
        <p14:creationId xmlns:p14="http://schemas.microsoft.com/office/powerpoint/2010/main" val="3095722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Magazine 2012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6547" y="2381571"/>
            <a:ext cx="5064266" cy="2751903"/>
          </a:xfrm>
        </p:spPr>
      </p:pic>
    </p:spTree>
    <p:extLst>
      <p:ext uri="{BB962C8B-B14F-4D97-AF65-F5344CB8AC3E}">
        <p14:creationId xmlns:p14="http://schemas.microsoft.com/office/powerpoint/2010/main" val="1364597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BCC Research 2010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950118"/>
            <a:ext cx="10529070" cy="4661477"/>
          </a:xfrm>
        </p:spPr>
      </p:pic>
    </p:spTree>
    <p:extLst>
      <p:ext uri="{BB962C8B-B14F-4D97-AF65-F5344CB8AC3E}">
        <p14:creationId xmlns:p14="http://schemas.microsoft.com/office/powerpoint/2010/main" val="2856041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IHL Research September 2013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9411" y="2005263"/>
            <a:ext cx="9747460" cy="4045303"/>
          </a:xfrm>
        </p:spPr>
      </p:pic>
    </p:spTree>
    <p:extLst>
      <p:ext uri="{BB962C8B-B14F-4D97-AF65-F5344CB8AC3E}">
        <p14:creationId xmlns:p14="http://schemas.microsoft.com/office/powerpoint/2010/main" val="938294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 12. 2014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8568" y="1337564"/>
            <a:ext cx="10312510" cy="5223657"/>
          </a:xfrm>
        </p:spPr>
      </p:pic>
    </p:spTree>
    <p:extLst>
      <p:ext uri="{BB962C8B-B14F-4D97-AF65-F5344CB8AC3E}">
        <p14:creationId xmlns:p14="http://schemas.microsoft.com/office/powerpoint/2010/main" val="225329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Older research – Frost &amp; Sullivan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1705" y="1824688"/>
            <a:ext cx="9611851" cy="4335480"/>
          </a:xfrm>
        </p:spPr>
      </p:pic>
    </p:spTree>
    <p:extLst>
      <p:ext uri="{BB962C8B-B14F-4D97-AF65-F5344CB8AC3E}">
        <p14:creationId xmlns:p14="http://schemas.microsoft.com/office/powerpoint/2010/main" val="258923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Robots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0464" y="1387825"/>
            <a:ext cx="7828547" cy="5265465"/>
          </a:xfrm>
        </p:spPr>
      </p:pic>
    </p:spTree>
    <p:extLst>
      <p:ext uri="{BB962C8B-B14F-4D97-AF65-F5344CB8AC3E}">
        <p14:creationId xmlns:p14="http://schemas.microsoft.com/office/powerpoint/2010/main" val="3056307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 in video and content affect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2717" y="1353804"/>
            <a:ext cx="7711072" cy="5503647"/>
          </a:xfrm>
        </p:spPr>
      </p:pic>
    </p:spTree>
    <p:extLst>
      <p:ext uri="{BB962C8B-B14F-4D97-AF65-F5344CB8AC3E}">
        <p14:creationId xmlns:p14="http://schemas.microsoft.com/office/powerpoint/2010/main" val="2453477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Advertising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7137" y="1400447"/>
            <a:ext cx="7154779" cy="5424253"/>
          </a:xfrm>
        </p:spPr>
      </p:pic>
    </p:spTree>
    <p:extLst>
      <p:ext uri="{BB962C8B-B14F-4D97-AF65-F5344CB8AC3E}">
        <p14:creationId xmlns:p14="http://schemas.microsoft.com/office/powerpoint/2010/main" val="4154868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counts too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387772"/>
            <a:ext cx="7652084" cy="5470228"/>
          </a:xfrm>
        </p:spPr>
      </p:pic>
    </p:spTree>
    <p:extLst>
      <p:ext uri="{BB962C8B-B14F-4D97-AF65-F5344CB8AC3E}">
        <p14:creationId xmlns:p14="http://schemas.microsoft.com/office/powerpoint/2010/main" val="1875363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homes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9222" y="1465400"/>
            <a:ext cx="6705599" cy="5391974"/>
          </a:xfrm>
        </p:spPr>
      </p:pic>
    </p:spTree>
    <p:extLst>
      <p:ext uri="{BB962C8B-B14F-4D97-AF65-F5344CB8AC3E}">
        <p14:creationId xmlns:p14="http://schemas.microsoft.com/office/powerpoint/2010/main" val="166888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r>
              <a:rPr lang="en-US" dirty="0" smtClean="0"/>
              <a:t>Overview</a:t>
            </a:r>
          </a:p>
          <a:p>
            <a:r>
              <a:rPr lang="en-US" dirty="0" smtClean="0"/>
              <a:t>What they said</a:t>
            </a:r>
          </a:p>
          <a:p>
            <a:r>
              <a:rPr lang="en-US" dirty="0" smtClean="0"/>
              <a:t>What they say</a:t>
            </a:r>
          </a:p>
          <a:p>
            <a:r>
              <a:rPr lang="en-US" dirty="0" smtClean="0"/>
              <a:t>What about Telemedicine and </a:t>
            </a:r>
            <a:r>
              <a:rPr lang="en-US" dirty="0" err="1" smtClean="0"/>
              <a:t>Telehealth</a:t>
            </a:r>
            <a:endParaRPr lang="en-US" dirty="0" smtClean="0"/>
          </a:p>
          <a:p>
            <a:r>
              <a:rPr lang="en-US" dirty="0" smtClean="0"/>
              <a:t>Bill Payment</a:t>
            </a:r>
            <a:endParaRPr lang="en-US" dirty="0"/>
          </a:p>
        </p:txBody>
      </p:sp>
    </p:spTree>
    <p:extLst>
      <p:ext uri="{BB962C8B-B14F-4D97-AF65-F5344CB8AC3E}">
        <p14:creationId xmlns:p14="http://schemas.microsoft.com/office/powerpoint/2010/main" val="3030704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your business need?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1306" y="1488304"/>
            <a:ext cx="7122693" cy="5234212"/>
          </a:xfrm>
        </p:spPr>
      </p:pic>
    </p:spTree>
    <p:extLst>
      <p:ext uri="{BB962C8B-B14F-4D97-AF65-F5344CB8AC3E}">
        <p14:creationId xmlns:p14="http://schemas.microsoft.com/office/powerpoint/2010/main" val="1980205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Telemedicine – BCC Research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5052" y="1695186"/>
            <a:ext cx="9339069" cy="4994372"/>
          </a:xfrm>
        </p:spPr>
      </p:pic>
    </p:spTree>
    <p:extLst>
      <p:ext uri="{BB962C8B-B14F-4D97-AF65-F5344CB8AC3E}">
        <p14:creationId xmlns:p14="http://schemas.microsoft.com/office/powerpoint/2010/main" val="1650820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Telehealth</a:t>
            </a:r>
            <a:r>
              <a:rPr lang="en-US" dirty="0" smtClean="0"/>
              <a:t> – IHS Technology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0252" y="1443139"/>
            <a:ext cx="8486273" cy="5411318"/>
          </a:xfrm>
        </p:spPr>
      </p:pic>
    </p:spTree>
    <p:extLst>
      <p:ext uri="{BB962C8B-B14F-4D97-AF65-F5344CB8AC3E}">
        <p14:creationId xmlns:p14="http://schemas.microsoft.com/office/powerpoint/2010/main" val="2820380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Telehealth</a:t>
            </a:r>
            <a:r>
              <a:rPr lang="en-US" dirty="0" smtClean="0"/>
              <a:t> – Device and Service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4211" y="1399834"/>
            <a:ext cx="9720733" cy="5458166"/>
          </a:xfrm>
        </p:spPr>
      </p:pic>
    </p:spTree>
    <p:extLst>
      <p:ext uri="{BB962C8B-B14F-4D97-AF65-F5344CB8AC3E}">
        <p14:creationId xmlns:p14="http://schemas.microsoft.com/office/powerpoint/2010/main" val="3215424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126" y="365125"/>
            <a:ext cx="4331369" cy="2057233"/>
          </a:xfrm>
        </p:spPr>
        <p:txBody>
          <a:bodyPr/>
          <a:lstStyle/>
          <a:p>
            <a:r>
              <a:rPr lang="en-US" dirty="0" smtClean="0"/>
              <a:t>August 2010 </a:t>
            </a:r>
            <a:r>
              <a:rPr lang="en-US" dirty="0" err="1" smtClean="0"/>
              <a:t>Verifone</a:t>
            </a:r>
            <a:r>
              <a:rPr lang="en-US" dirty="0" smtClean="0"/>
              <a:t> UK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305" y="0"/>
            <a:ext cx="7010400" cy="6771090"/>
          </a:xfrm>
        </p:spPr>
      </p:pic>
    </p:spTree>
    <p:extLst>
      <p:ext uri="{BB962C8B-B14F-4D97-AF65-F5344CB8AC3E}">
        <p14:creationId xmlns:p14="http://schemas.microsoft.com/office/powerpoint/2010/main" val="1165012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Frost and Sullivan split out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68674"/>
            <a:ext cx="10296501" cy="5104842"/>
          </a:xfrm>
        </p:spPr>
      </p:pic>
    </p:spTree>
    <p:extLst>
      <p:ext uri="{BB962C8B-B14F-4D97-AF65-F5344CB8AC3E}">
        <p14:creationId xmlns:p14="http://schemas.microsoft.com/office/powerpoint/2010/main" val="3964185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Summit and </a:t>
            </a:r>
            <a:r>
              <a:rPr lang="en-US" dirty="0" err="1" smtClean="0"/>
              <a:t>Francie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438" y="1534941"/>
            <a:ext cx="10755123" cy="5323059"/>
          </a:xfrm>
        </p:spPr>
      </p:pic>
    </p:spTree>
    <p:extLst>
      <p:ext uri="{BB962C8B-B14F-4D97-AF65-F5344CB8AC3E}">
        <p14:creationId xmlns:p14="http://schemas.microsoft.com/office/powerpoint/2010/main" val="3933996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Interactive Market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3568" y="1506942"/>
            <a:ext cx="9864863" cy="5150532"/>
          </a:xfrm>
        </p:spPr>
      </p:pic>
    </p:spTree>
    <p:extLst>
      <p:ext uri="{BB962C8B-B14F-4D97-AF65-F5344CB8AC3E}">
        <p14:creationId xmlns:p14="http://schemas.microsoft.com/office/powerpoint/2010/main" val="4178989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Payment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1552" y="753283"/>
            <a:ext cx="6104717" cy="6104717"/>
          </a:xfrm>
          <a:prstGeom prst="rect">
            <a:avLst/>
          </a:prstGeom>
        </p:spPr>
      </p:pic>
      <p:sp>
        <p:nvSpPr>
          <p:cNvPr id="4" name="TextBox 3"/>
          <p:cNvSpPr txBox="1"/>
          <p:nvPr/>
        </p:nvSpPr>
        <p:spPr>
          <a:xfrm>
            <a:off x="557940" y="4122549"/>
            <a:ext cx="4076054" cy="1754326"/>
          </a:xfrm>
          <a:prstGeom prst="rect">
            <a:avLst/>
          </a:prstGeom>
          <a:noFill/>
        </p:spPr>
        <p:txBody>
          <a:bodyPr wrap="square" rtlCol="0">
            <a:spAutoFit/>
          </a:bodyPr>
          <a:lstStyle/>
          <a:p>
            <a:r>
              <a:rPr lang="en-US" i="1" dirty="0" smtClean="0"/>
              <a:t>Verizon and AT&amp;T bill pay for mobile phone customers. Mobile phone customers are one of the largest segments of financial bill pay.  Variation of disconnected customers from the old landline coupled with the </a:t>
            </a:r>
            <a:r>
              <a:rPr lang="en-US" i="1" dirty="0" err="1" smtClean="0"/>
              <a:t>underbanked</a:t>
            </a:r>
            <a:r>
              <a:rPr lang="en-US" i="1" dirty="0" smtClean="0"/>
              <a:t>.</a:t>
            </a:r>
            <a:endParaRPr lang="en-US" i="1" dirty="0"/>
          </a:p>
        </p:txBody>
      </p:sp>
    </p:spTree>
    <p:extLst>
      <p:ext uri="{BB962C8B-B14F-4D97-AF65-F5344CB8AC3E}">
        <p14:creationId xmlns:p14="http://schemas.microsoft.com/office/powerpoint/2010/main" val="4197981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Payment Market Locations</a:t>
            </a:r>
            <a:endParaRPr lang="en-US" dirty="0"/>
          </a:p>
        </p:txBody>
      </p:sp>
      <p:sp>
        <p:nvSpPr>
          <p:cNvPr id="3" name="Content Placeholder 2"/>
          <p:cNvSpPr>
            <a:spLocks noGrp="1"/>
          </p:cNvSpPr>
          <p:nvPr>
            <p:ph idx="1"/>
          </p:nvPr>
        </p:nvSpPr>
        <p:spPr/>
        <p:txBody>
          <a:bodyPr/>
          <a:lstStyle/>
          <a:p>
            <a:r>
              <a:rPr lang="en-US" dirty="0" smtClean="0"/>
              <a:t>Just for the “Big Four” telecom providers let’s say there are 10,000 retail stores and many of them have 2 bill pay machines per store. That is 20,000 kiosks at an average price of $5000. All of those come with shipping, installation, depot parts, service contracts and warranties.  Figure 35%.  And then there are other locations.</a:t>
            </a:r>
          </a:p>
          <a:p>
            <a:r>
              <a:rPr lang="en-US" dirty="0" smtClean="0"/>
              <a:t>Other networks such as TIO Networks are in 3,000 locations</a:t>
            </a:r>
          </a:p>
          <a:p>
            <a:r>
              <a:rPr lang="en-US" dirty="0" smtClean="0"/>
              <a:t>Number of Supermarket locations? 37,000 (wow…)</a:t>
            </a:r>
          </a:p>
          <a:p>
            <a:r>
              <a:rPr lang="en-US" dirty="0" smtClean="0"/>
              <a:t>Easily 100,000 locations when you factor in government.</a:t>
            </a:r>
          </a:p>
          <a:p>
            <a:r>
              <a:rPr lang="en-US" dirty="0" smtClean="0"/>
              <a:t>Let’s round this one off at $300 million market</a:t>
            </a:r>
            <a:endParaRPr lang="en-US" dirty="0"/>
          </a:p>
        </p:txBody>
      </p:sp>
    </p:spTree>
    <p:extLst>
      <p:ext uri="{BB962C8B-B14F-4D97-AF65-F5344CB8AC3E}">
        <p14:creationId xmlns:p14="http://schemas.microsoft.com/office/powerpoint/2010/main" val="1243955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We’ve seen reports from multiple groups on multiple segments describing the self-service and kiosk market, also the ATM market, also self-checkout POS. Can you log onto a modern website and not find a wide arrangement of self-service options such as Chat for example?</a:t>
            </a:r>
          </a:p>
          <a:p>
            <a:endParaRPr lang="en-US" dirty="0"/>
          </a:p>
          <a:p>
            <a:r>
              <a:rPr lang="en-US" dirty="0" smtClean="0"/>
              <a:t>This summary will attempt to bring into better focus the drivers for self-service. The primary markets never change and those are Retail and Financial but there is more. Plus there are functional sub-verticals. Healthcare clinics in Walmart e.g.</a:t>
            </a:r>
            <a:endParaRPr lang="en-US" dirty="0"/>
          </a:p>
        </p:txBody>
      </p:sp>
    </p:spTree>
    <p:extLst>
      <p:ext uri="{BB962C8B-B14F-4D97-AF65-F5344CB8AC3E}">
        <p14:creationId xmlns:p14="http://schemas.microsoft.com/office/powerpoint/2010/main" val="2966104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page 2</a:t>
            </a:r>
            <a:endParaRPr lang="en-US" dirty="0"/>
          </a:p>
        </p:txBody>
      </p:sp>
      <p:sp>
        <p:nvSpPr>
          <p:cNvPr id="3" name="Content Placeholder 2"/>
          <p:cNvSpPr>
            <a:spLocks noGrp="1"/>
          </p:cNvSpPr>
          <p:nvPr>
            <p:ph idx="1"/>
          </p:nvPr>
        </p:nvSpPr>
        <p:spPr/>
        <p:txBody>
          <a:bodyPr/>
          <a:lstStyle/>
          <a:p>
            <a:r>
              <a:rPr lang="en-US" dirty="0" smtClean="0"/>
              <a:t>Is that Retail or Healthcare? </a:t>
            </a:r>
            <a:endParaRPr lang="en-US" dirty="0"/>
          </a:p>
          <a:p>
            <a:endParaRPr lang="en-US" dirty="0" smtClean="0"/>
          </a:p>
          <a:p>
            <a:r>
              <a:rPr lang="en-US" dirty="0" smtClean="0"/>
              <a:t>If I am dispensing drugs is that healthcare or robotics &amp; vending?</a:t>
            </a:r>
          </a:p>
          <a:p>
            <a:endParaRPr lang="en-US" dirty="0"/>
          </a:p>
          <a:p>
            <a:r>
              <a:rPr lang="en-US" dirty="0" smtClean="0"/>
              <a:t>In the conventional “kiosk” market, there is the perpetual perceived fading effect where it is said Mobile will subsume at some point. Mobile is predicted to subsume everything at some point for that matter.</a:t>
            </a:r>
            <a:endParaRPr lang="en-US" dirty="0"/>
          </a:p>
        </p:txBody>
      </p:sp>
    </p:spTree>
    <p:extLst>
      <p:ext uri="{BB962C8B-B14F-4D97-AF65-F5344CB8AC3E}">
        <p14:creationId xmlns:p14="http://schemas.microsoft.com/office/powerpoint/2010/main" val="2365379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page 3</a:t>
            </a:r>
            <a:endParaRPr lang="en-US" dirty="0"/>
          </a:p>
        </p:txBody>
      </p:sp>
      <p:sp>
        <p:nvSpPr>
          <p:cNvPr id="3" name="Content Placeholder 2"/>
          <p:cNvSpPr>
            <a:spLocks noGrp="1"/>
          </p:cNvSpPr>
          <p:nvPr>
            <p:ph idx="1"/>
          </p:nvPr>
        </p:nvSpPr>
        <p:spPr/>
        <p:txBody>
          <a:bodyPr/>
          <a:lstStyle/>
          <a:p>
            <a:r>
              <a:rPr lang="en-US" dirty="0" smtClean="0"/>
              <a:t>It was 2 years ago conventional selling (cold calls, emailing, tradeshows and qualifying leads) were positioned “obsolete” compared to the socials (Twitter &amp; Facebook).  That is probably true but like any other fact, only for a particular set of companies. A Pepsi, Apple or a Nike? Someone with a high consumer density.</a:t>
            </a:r>
          </a:p>
          <a:p>
            <a:r>
              <a:rPr lang="en-US" dirty="0" smtClean="0"/>
              <a:t>Self-service and kiosks are victimized by the same misapplication of trend.  For example, people prefer cash (for certain things at certain amounts at certain times). </a:t>
            </a:r>
          </a:p>
          <a:p>
            <a:r>
              <a:rPr lang="en-US" dirty="0" smtClean="0"/>
              <a:t>Now how do connect that bill acceptor or dispenser to that mobile tablet (a tablet with data that is also mobile?).  Hmmm…</a:t>
            </a:r>
            <a:endParaRPr lang="en-US" dirty="0"/>
          </a:p>
          <a:p>
            <a:endParaRPr lang="en-US" dirty="0"/>
          </a:p>
        </p:txBody>
      </p:sp>
    </p:spTree>
    <p:extLst>
      <p:ext uri="{BB962C8B-B14F-4D97-AF65-F5344CB8AC3E}">
        <p14:creationId xmlns:p14="http://schemas.microsoft.com/office/powerpoint/2010/main" val="3769490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Analysts Saying?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Commenting </a:t>
            </a:r>
            <a:r>
              <a:rPr lang="en-US" dirty="0"/>
              <a:t>on the report, an analyst from the team said: “One of the main trends witnessed in the Global Interactive Kiosks market is the increasing usage of tablets as a medium of interaction. In recent years, the big interactive kiosk machines are fast being replaced by sleek and handy tablet computers. During the forecast period, there is expected to be a major shift in the use of tablets as a medium of interaction. The use of tablets will help reduce the cost involved and portability issues related to interactive kiosks. Interactive kiosks have already been in use by various hotels and restaurants where customers can check-in, place orders, and provide feedback. This will considerably reduce the adoption of interactive kiosks by various industries. Moreover, customized software can be used in tablets for use by the end-users.” </a:t>
            </a:r>
            <a:endParaRPr lang="en-US" dirty="0" smtClean="0"/>
          </a:p>
          <a:p>
            <a:r>
              <a:rPr lang="en-US" i="1" dirty="0"/>
              <a:t>July 2013  Research &amp; Markets </a:t>
            </a:r>
          </a:p>
        </p:txBody>
      </p:sp>
    </p:spTree>
    <p:extLst>
      <p:ext uri="{BB962C8B-B14F-4D97-AF65-F5344CB8AC3E}">
        <p14:creationId xmlns:p14="http://schemas.microsoft.com/office/powerpoint/2010/main" val="1423466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Analysts Saying?</a:t>
            </a:r>
            <a:endParaRPr lang="en-US" dirty="0"/>
          </a:p>
        </p:txBody>
      </p:sp>
      <p:sp>
        <p:nvSpPr>
          <p:cNvPr id="3" name="Content Placeholder 2"/>
          <p:cNvSpPr>
            <a:spLocks noGrp="1"/>
          </p:cNvSpPr>
          <p:nvPr>
            <p:ph idx="1"/>
          </p:nvPr>
        </p:nvSpPr>
        <p:spPr/>
        <p:txBody>
          <a:bodyPr>
            <a:normAutofit/>
          </a:bodyPr>
          <a:lstStyle/>
          <a:p>
            <a:r>
              <a:rPr lang="en-US" dirty="0"/>
              <a:t>The analysts forecast the Global Interactive Kiosk market to grow at a CAGR of 14.81 percent over the period 2012-2016. One of the key factors contributing to this market growth is the increase in the adoption of interactive kiosk. The Global Interactive Kiosk market has also been witnessing the use of tablets as a medium of interaction. However, rapid technological obsolescence could pose a challenge to the growth of this market.   </a:t>
            </a:r>
            <a:endParaRPr lang="en-US" dirty="0" smtClean="0"/>
          </a:p>
          <a:p>
            <a:r>
              <a:rPr lang="en-US" i="1" dirty="0"/>
              <a:t>July 2013  Research &amp; Markets </a:t>
            </a:r>
            <a:endParaRPr lang="en-US" i="1" dirty="0" smtClean="0"/>
          </a:p>
          <a:p>
            <a:r>
              <a:rPr lang="en-US" sz="2200" i="1" dirty="0" smtClean="0"/>
              <a:t>Analysis of analysis – The research “mills” in India never get there facts right.  This report lists companies with very few kiosks as dominant in the sector.  The intent is to sell the report to those fat wallet companies…</a:t>
            </a:r>
            <a:endParaRPr lang="en-US" sz="2200" i="1" dirty="0"/>
          </a:p>
        </p:txBody>
      </p:sp>
    </p:spTree>
    <p:extLst>
      <p:ext uri="{BB962C8B-B14F-4D97-AF65-F5344CB8AC3E}">
        <p14:creationId xmlns:p14="http://schemas.microsoft.com/office/powerpoint/2010/main" val="843479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Analysts saying?</a:t>
            </a:r>
            <a:endParaRPr lang="en-US" dirty="0"/>
          </a:p>
        </p:txBody>
      </p:sp>
      <p:sp>
        <p:nvSpPr>
          <p:cNvPr id="3" name="Content Placeholder 2"/>
          <p:cNvSpPr>
            <a:spLocks noGrp="1"/>
          </p:cNvSpPr>
          <p:nvPr>
            <p:ph idx="1"/>
          </p:nvPr>
        </p:nvSpPr>
        <p:spPr>
          <a:xfrm>
            <a:off x="838200" y="1533832"/>
            <a:ext cx="10515600" cy="4834860"/>
          </a:xfrm>
        </p:spPr>
        <p:txBody>
          <a:bodyPr>
            <a:normAutofit/>
          </a:bodyPr>
          <a:lstStyle/>
          <a:p>
            <a:r>
              <a:rPr lang="en-US" dirty="0"/>
              <a:t>Statistics point to </a:t>
            </a:r>
            <a:r>
              <a:rPr lang="en-US" dirty="0" smtClean="0"/>
              <a:t>growth. In </a:t>
            </a:r>
            <a:r>
              <a:rPr lang="en-US" dirty="0"/>
              <a:t>terms of implementation rates and applications alike. </a:t>
            </a:r>
            <a:endParaRPr lang="en-US" dirty="0" smtClean="0"/>
          </a:p>
          <a:p>
            <a:r>
              <a:rPr lang="en-US" dirty="0" smtClean="0"/>
              <a:t>According </a:t>
            </a:r>
            <a:r>
              <a:rPr lang="en-US" dirty="0"/>
              <a:t>to the North American Self-Service Kiosks report, published by IHL Group (</a:t>
            </a:r>
            <a:r>
              <a:rPr lang="en-US" b="1" dirty="0">
                <a:hlinkClick r:id="rId2"/>
              </a:rPr>
              <a:t>www.ihlservices.com</a:t>
            </a:r>
            <a:r>
              <a:rPr lang="en-US" dirty="0"/>
              <a:t>) in September 2013, the volume of transactions initiated at self-service kiosks is increasing at an annual rate of more than 7 percent in the North American market, with transactions executed via the devices expected to exceed $1 trillion annually by the end of 2014. Self-checkout systems accounted for 25 percent of kiosks deployed in 2012 and “other” retail kiosks accounted for 50 percent. The remaining kiosk installations centered on ticketing (14 percent), food ordering (6 percent) and check-in (5 percent).</a:t>
            </a:r>
          </a:p>
        </p:txBody>
      </p:sp>
    </p:spTree>
    <p:extLst>
      <p:ext uri="{BB962C8B-B14F-4D97-AF65-F5344CB8AC3E}">
        <p14:creationId xmlns:p14="http://schemas.microsoft.com/office/powerpoint/2010/main" val="3792662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 What about Tablets?</a:t>
            </a:r>
            <a:endParaRPr lang="en-US" dirty="0"/>
          </a:p>
        </p:txBody>
      </p:sp>
      <p:sp>
        <p:nvSpPr>
          <p:cNvPr id="3" name="Content Placeholder 2"/>
          <p:cNvSpPr>
            <a:spLocks noGrp="1"/>
          </p:cNvSpPr>
          <p:nvPr>
            <p:ph idx="1"/>
          </p:nvPr>
        </p:nvSpPr>
        <p:spPr/>
        <p:txBody>
          <a:bodyPr/>
          <a:lstStyle/>
          <a:p>
            <a:r>
              <a:rPr lang="en-US" dirty="0" smtClean="0"/>
              <a:t>“it’s </a:t>
            </a:r>
            <a:r>
              <a:rPr lang="en-US" dirty="0"/>
              <a:t>no longer necessary to spend $15,000 on one large, dedicated hardware box, when they can put a $500 iPad or other tablet on a cool stand” and turn it into a kiosk, or, for about $1,000 apiece, build smaller-footprint, purpose-built micro-kiosks with displays that measure about five inches in diameter. The former perform the same functions as traditional kiosks, but consume less power and come with fewer infrastructure requirements than their larger counterparts—resulting in </a:t>
            </a:r>
            <a:r>
              <a:rPr lang="en-US" dirty="0" smtClean="0"/>
              <a:t>a lower </a:t>
            </a:r>
            <a:r>
              <a:rPr lang="en-US" dirty="0"/>
              <a:t>cost of operation</a:t>
            </a:r>
            <a:r>
              <a:rPr lang="en-US" dirty="0" smtClean="0"/>
              <a:t>. </a:t>
            </a:r>
          </a:p>
          <a:p>
            <a:r>
              <a:rPr lang="en-US" sz="2000" i="1" dirty="0" smtClean="0"/>
              <a:t>Scott </a:t>
            </a:r>
            <a:r>
              <a:rPr lang="en-US" sz="2000" i="1" dirty="0"/>
              <a:t>Snyder, co-founder and president of </a:t>
            </a:r>
            <a:r>
              <a:rPr lang="en-US" sz="2000" i="1" dirty="0" err="1" smtClean="0"/>
              <a:t>Mobiquity</a:t>
            </a:r>
            <a:r>
              <a:rPr lang="en-US" sz="2000" i="1" dirty="0" smtClean="0"/>
              <a:t> from VSR Reseller March 2014</a:t>
            </a:r>
            <a:r>
              <a:rPr lang="en-US" dirty="0" smtClean="0"/>
              <a:t> </a:t>
            </a:r>
            <a:endParaRPr lang="en-US" dirty="0"/>
          </a:p>
        </p:txBody>
      </p:sp>
    </p:spTree>
    <p:extLst>
      <p:ext uri="{BB962C8B-B14F-4D97-AF65-F5344CB8AC3E}">
        <p14:creationId xmlns:p14="http://schemas.microsoft.com/office/powerpoint/2010/main" val="190878012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TC104033923[[fn=Depth]]</Template>
  <TotalTime>129</TotalTime>
  <Words>1001</Words>
  <Application>Microsoft Office PowerPoint</Application>
  <PresentationFormat>Widescreen</PresentationFormat>
  <Paragraphs>62</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Corbel</vt:lpstr>
      <vt:lpstr>Depth</vt:lpstr>
      <vt:lpstr>Self-Service Kiosk 2014</vt:lpstr>
      <vt:lpstr>Table of Contents</vt:lpstr>
      <vt:lpstr>Overview</vt:lpstr>
      <vt:lpstr>Overview page 2</vt:lpstr>
      <vt:lpstr>Overview page 3</vt:lpstr>
      <vt:lpstr>What Are Analysts Saying?</vt:lpstr>
      <vt:lpstr>What Are Analysts Saying?</vt:lpstr>
      <vt:lpstr>What are Analysts saying?</vt:lpstr>
      <vt:lpstr>Trends – What about Tablets?</vt:lpstr>
      <vt:lpstr>Time Magazine 2012</vt:lpstr>
      <vt:lpstr>BCC Research 2010</vt:lpstr>
      <vt:lpstr>IHL Research September 2013</vt:lpstr>
      <vt:lpstr>Feb 12. 2014</vt:lpstr>
      <vt:lpstr>Older research – Frost &amp; Sullivan</vt:lpstr>
      <vt:lpstr>Service Robots</vt:lpstr>
      <vt:lpstr>Trends – in video and content affect</vt:lpstr>
      <vt:lpstr>Digital Advertising</vt:lpstr>
      <vt:lpstr>Software counts too</vt:lpstr>
      <vt:lpstr>Smart homes</vt:lpstr>
      <vt:lpstr>What does your business need?</vt:lpstr>
      <vt:lpstr>Telemedicine – BCC Research</vt:lpstr>
      <vt:lpstr>Telehealth – IHS Technology</vt:lpstr>
      <vt:lpstr>Telehealth – Device and Service</vt:lpstr>
      <vt:lpstr>August 2010 Verifone UK</vt:lpstr>
      <vt:lpstr>Frost and Sullivan split out</vt:lpstr>
      <vt:lpstr>Summit and Francie</vt:lpstr>
      <vt:lpstr>Global Interactive Market</vt:lpstr>
      <vt:lpstr>Bill Payment</vt:lpstr>
      <vt:lpstr>Bill Payment Market Locations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Self-Service Kiosks</dc:title>
  <dc:creator>Craig Keefner</dc:creator>
  <cp:lastModifiedBy>Craig Keefner</cp:lastModifiedBy>
  <cp:revision>17</cp:revision>
  <dcterms:created xsi:type="dcterms:W3CDTF">2014-03-07T20:56:20Z</dcterms:created>
  <dcterms:modified xsi:type="dcterms:W3CDTF">2014-04-04T20:26:33Z</dcterms:modified>
</cp:coreProperties>
</file>